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handoutMasterIdLst>
    <p:handoutMasterId r:id="rId20"/>
  </p:handoutMasterIdLst>
  <p:sldIdLst>
    <p:sldId id="547" r:id="rId2"/>
    <p:sldId id="550" r:id="rId3"/>
    <p:sldId id="563" r:id="rId4"/>
    <p:sldId id="603" r:id="rId5"/>
    <p:sldId id="610" r:id="rId6"/>
    <p:sldId id="611" r:id="rId7"/>
    <p:sldId id="612" r:id="rId8"/>
    <p:sldId id="614" r:id="rId9"/>
    <p:sldId id="599" r:id="rId10"/>
    <p:sldId id="613" r:id="rId11"/>
    <p:sldId id="585" r:id="rId12"/>
    <p:sldId id="615" r:id="rId13"/>
    <p:sldId id="586" r:id="rId14"/>
    <p:sldId id="562" r:id="rId15"/>
    <p:sldId id="554" r:id="rId16"/>
    <p:sldId id="552" r:id="rId17"/>
    <p:sldId id="553" r:id="rId1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63"/>
            <p14:sldId id="603"/>
            <p14:sldId id="610"/>
            <p14:sldId id="611"/>
            <p14:sldId id="612"/>
            <p14:sldId id="614"/>
            <p14:sldId id="599"/>
            <p14:sldId id="613"/>
            <p14:sldId id="585"/>
            <p14:sldId id="615"/>
            <p14:sldId id="586"/>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996633"/>
    <a:srgbClr val="FF9900"/>
    <a:srgbClr val="FF7F7F"/>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84" d="100"/>
          <a:sy n="84" d="100"/>
        </p:scale>
        <p:origin x="1122" y="114"/>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1644"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2021-11-26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11/26/2021</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2018 by Douglas Wilhelm Harder and Hiren Patel.</a:t>
            </a:r>
          </a:p>
          <a:p>
            <a:pPr defTabSz="457200">
              <a:spcBef>
                <a:spcPct val="20000"/>
              </a:spcBef>
              <a:defRPr/>
            </a:pPr>
            <a:r>
              <a:rPr lang="en-CA" sz="850" dirty="0">
                <a:solidFill>
                  <a:srgbClr val="FFFFFF"/>
                </a:solidFill>
                <a:latin typeface="Georgia" panose="02040502050405020303" pitchFamily="18" charset="0"/>
                <a:ea typeface="ＭＳ Ｐゴシック" charset="-128"/>
              </a:rPr>
              <a:t>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Adjacent difference</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a:t>Adjacent difference</a:t>
            </a:r>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Generalizing the operation</a:t>
            </a:r>
          </a:p>
        </p:txBody>
      </p:sp>
      <p:sp>
        <p:nvSpPr>
          <p:cNvPr id="3" name="Content Placeholder 2"/>
          <p:cNvSpPr>
            <a:spLocks noGrp="1"/>
          </p:cNvSpPr>
          <p:nvPr>
            <p:ph idx="1"/>
          </p:nvPr>
        </p:nvSpPr>
        <p:spPr/>
        <p:txBody>
          <a:bodyPr/>
          <a:lstStyle/>
          <a:p>
            <a:r>
              <a:rPr lang="en-CA" dirty="0"/>
              <a:t>Our operation is calculating the difference:</a:t>
            </a:r>
          </a:p>
          <a:p>
            <a:pPr lvl="1"/>
            <a:r>
              <a:rPr lang="en-CA" dirty="0"/>
              <a:t>As before, should we not allow the user to specify the operation?</a:t>
            </a:r>
            <a:endParaRPr lang="en-CA" dirty="0">
              <a:latin typeface="Consolas" panose="020B0609020204030204" pitchFamily="49" charset="0"/>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This, too, is straight-forward:</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a:t>
            </a:r>
            <a:r>
              <a:rPr kumimoji="0" lang="en-US" sz="15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adjacent_difference</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marL="800100" lvl="2" indent="-57150">
              <a:buNone/>
              <a:defRPr/>
            </a:pPr>
            <a:r>
              <a:rPr lang="en-US" sz="1500" dirty="0">
                <a:solidFill>
                  <a:prstClr val="black"/>
                </a:solidFill>
                <a:latin typeface="Consolas" panose="020B0609020204030204" pitchFamily="49" charset="0"/>
              </a:rPr>
              <a:t>    </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double array1[], std::</a:t>
            </a:r>
            <a:r>
              <a:rPr kumimoji="0" lang="en-US" sz="15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begin1, std::</a:t>
            </a:r>
            <a:r>
              <a:rPr kumimoji="0" lang="en-US" sz="15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end1,</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array2[], std::</a:t>
            </a:r>
            <a:r>
              <a:rPr kumimoji="0" lang="en-US" sz="15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begin2,</a:t>
            </a:r>
          </a:p>
          <a:p>
            <a:pPr marL="800100" lvl="2" indent="-57150">
              <a:buNone/>
              <a:defRPr/>
            </a:pPr>
            <a:r>
              <a:rPr lang="en-US" sz="1500" dirty="0">
                <a:solidFill>
                  <a:srgbClr val="FF0000"/>
                </a:solidFill>
                <a:latin typeface="Consolas" panose="020B0609020204030204" pitchFamily="49" charset="0"/>
              </a:rPr>
              <a:t>    std::function&lt;double( double, double )&gt; difference</a:t>
            </a:r>
            <a:endParaRPr kumimoji="0" lang="en-US" sz="1500" b="0"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endParaRP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x0{ array1[begin1] };</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array2[begin2] = x0;</a:t>
            </a:r>
          </a:p>
          <a:p>
            <a:pPr marL="800100" lvl="2" indent="-57150">
              <a:buNone/>
              <a:defRPr/>
            </a:pPr>
            <a:endPar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for ( std::</a:t>
            </a:r>
            <a:r>
              <a:rPr kumimoji="0" lang="en-US" sz="15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k1{begin1 + 1}, k2{begin2 + 1};</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k1 &lt; end1; ++k1, ++k2 ) {</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x1{ array1[k1] };</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array2[k2] = </a:t>
            </a:r>
            <a:r>
              <a:rPr kumimoji="0" lang="en-US" sz="1500" b="0"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difference( array1[k1], x0 )</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x0 = x1;</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marL="457200" lvl="1" indent="0">
              <a:buNone/>
            </a:pPr>
            <a:endParaRPr lang="en-CA" dirty="0"/>
          </a:p>
        </p:txBody>
      </p:sp>
    </p:spTree>
    <p:extLst>
      <p:ext uri="{BB962C8B-B14F-4D97-AF65-F5344CB8AC3E}">
        <p14:creationId xmlns:p14="http://schemas.microsoft.com/office/powerpoint/2010/main" val="253245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1</a:t>
            </a:r>
          </a:p>
        </p:txBody>
      </p:sp>
      <p:sp>
        <p:nvSpPr>
          <p:cNvPr id="3" name="Content Placeholder 2"/>
          <p:cNvSpPr>
            <a:spLocks noGrp="1"/>
          </p:cNvSpPr>
          <p:nvPr>
            <p:ph idx="1"/>
          </p:nvPr>
        </p:nvSpPr>
        <p:spPr>
          <a:xfrm>
            <a:off x="457200" y="1600200"/>
            <a:ext cx="8579296" cy="4525963"/>
          </a:xfrm>
        </p:spPr>
        <p:txBody>
          <a:bodyPr/>
          <a:lstStyle/>
          <a:p>
            <a:pPr algn="l"/>
            <a:r>
              <a:rPr lang="en-CA" dirty="0"/>
              <a:t>What does this code do?</a:t>
            </a: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size_t</a:t>
            </a:r>
            <a:r>
              <a:rPr lang="en-US" sz="1400" dirty="0">
                <a:latin typeface="Consolas" panose="020B0609020204030204" pitchFamily="49" charset="0"/>
              </a:rPr>
              <a:t> N{ 10 };</a:t>
            </a:r>
          </a:p>
          <a:p>
            <a:pPr marL="800100" lvl="2" indent="0">
              <a:buNone/>
            </a:pPr>
            <a:r>
              <a:rPr lang="en-US" sz="1400" dirty="0">
                <a:latin typeface="Consolas" panose="020B0609020204030204" pitchFamily="49" charset="0"/>
              </a:rPr>
              <a:t>    double data[N]{ 3.2, -5.4,  1.9,  8.6,  0.7,</a:t>
            </a:r>
          </a:p>
          <a:p>
            <a:pPr marL="800100" lvl="2" indent="0">
              <a:buNone/>
            </a:pPr>
            <a:r>
              <a:rPr lang="en-US" sz="1400" dirty="0">
                <a:latin typeface="Consolas" panose="020B0609020204030204" pitchFamily="49" charset="0"/>
              </a:rPr>
              <a:t>                    6.5,  2.0,  7.1, -4.3, -9.8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adjacent_difference</a:t>
            </a:r>
            <a:r>
              <a:rPr lang="en-US" sz="1400" dirty="0">
                <a:latin typeface="Consolas" panose="020B0609020204030204" pitchFamily="49" charset="0"/>
              </a:rPr>
              <a:t>( data, 0, N,</a:t>
            </a:r>
          </a:p>
          <a:p>
            <a:pPr marL="800100" lvl="2" indent="0">
              <a:buNone/>
            </a:pPr>
            <a:r>
              <a:rPr lang="en-US" sz="1400" dirty="0">
                <a:latin typeface="Consolas" panose="020B0609020204030204" pitchFamily="49" charset="0"/>
              </a:rPr>
              <a:t>                                      data, 0, difference )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fr-FR" sz="1400" dirty="0">
                <a:latin typeface="Consolas" panose="020B0609020204030204" pitchFamily="49" charset="0"/>
              </a:rPr>
              <a:t>double </a:t>
            </a:r>
            <a:r>
              <a:rPr lang="fr-FR" sz="1400" dirty="0" err="1">
                <a:latin typeface="Consolas" panose="020B0609020204030204" pitchFamily="49" charset="0"/>
              </a:rPr>
              <a:t>difference</a:t>
            </a:r>
            <a:r>
              <a:rPr lang="fr-FR" sz="1400" dirty="0">
                <a:latin typeface="Consolas" panose="020B0609020204030204" pitchFamily="49" charset="0"/>
              </a:rPr>
              <a:t>( double x, double y ) {</a:t>
            </a:r>
          </a:p>
          <a:p>
            <a:pPr marL="800100" lvl="2" indent="0">
              <a:buNone/>
            </a:pPr>
            <a:r>
              <a:rPr lang="fr-FR" sz="1400" dirty="0">
                <a:latin typeface="Consolas" panose="020B0609020204030204" pitchFamily="49" charset="0"/>
              </a:rPr>
              <a:t>    return x - y;</a:t>
            </a:r>
          </a:p>
          <a:p>
            <a:pPr marL="800100" lvl="2" indent="0">
              <a:buNone/>
            </a:pPr>
            <a:r>
              <a:rPr lang="fr-FR" sz="1400" dirty="0">
                <a:latin typeface="Consolas" panose="020B0609020204030204" pitchFamily="49" charset="0"/>
              </a:rPr>
              <a:t>}</a:t>
            </a:r>
            <a:endParaRPr lang="en-CA" sz="1400" dirty="0">
              <a:latin typeface="Consolas" panose="020B0609020204030204" pitchFamily="49" charset="0"/>
            </a:endParaRPr>
          </a:p>
        </p:txBody>
      </p:sp>
    </p:spTree>
    <p:extLst>
      <p:ext uri="{BB962C8B-B14F-4D97-AF65-F5344CB8AC3E}">
        <p14:creationId xmlns:p14="http://schemas.microsoft.com/office/powerpoint/2010/main" val="217763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2</a:t>
            </a:r>
          </a:p>
        </p:txBody>
      </p:sp>
      <p:sp>
        <p:nvSpPr>
          <p:cNvPr id="3" name="Content Placeholder 2"/>
          <p:cNvSpPr>
            <a:spLocks noGrp="1"/>
          </p:cNvSpPr>
          <p:nvPr>
            <p:ph idx="1"/>
          </p:nvPr>
        </p:nvSpPr>
        <p:spPr>
          <a:xfrm>
            <a:off x="457200" y="1600200"/>
            <a:ext cx="8579296" cy="4525963"/>
          </a:xfrm>
        </p:spPr>
        <p:txBody>
          <a:bodyPr/>
          <a:lstStyle/>
          <a:p>
            <a:pPr algn="l"/>
            <a:r>
              <a:rPr lang="en-CA" dirty="0"/>
              <a:t>An interesting example from cppreference.com</a:t>
            </a: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size_t</a:t>
            </a:r>
            <a:r>
              <a:rPr lang="en-US" sz="1400" dirty="0">
                <a:latin typeface="Consolas" panose="020B0609020204030204" pitchFamily="49" charset="0"/>
              </a:rPr>
              <a:t> N{ 10 };</a:t>
            </a:r>
          </a:p>
          <a:p>
            <a:pPr marL="800100" lvl="2" indent="0">
              <a:buNone/>
            </a:pPr>
            <a:r>
              <a:rPr lang="en-US" sz="1400" dirty="0">
                <a:latin typeface="Consolas" panose="020B0609020204030204" pitchFamily="49" charset="0"/>
              </a:rPr>
              <a:t>    double data[N]{ 1, 1, 1, 1, 1, 1, 1, 1, 1, 1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adjacent_difference</a:t>
            </a:r>
            <a:r>
              <a:rPr lang="en-US" sz="1400" dirty="0">
                <a:latin typeface="Consolas" panose="020B0609020204030204" pitchFamily="49" charset="0"/>
              </a:rPr>
              <a:t>( data, 0, N - 1,</a:t>
            </a:r>
          </a:p>
          <a:p>
            <a:pPr marL="800100" lvl="2" indent="0">
              <a:buNone/>
            </a:pPr>
            <a:r>
              <a:rPr lang="en-US" sz="1400" dirty="0">
                <a:latin typeface="Consolas" panose="020B0609020204030204" pitchFamily="49" charset="0"/>
              </a:rPr>
              <a:t>                                      data, 1, sum )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fr-FR" sz="1400" dirty="0">
                <a:latin typeface="Consolas" panose="020B0609020204030204" pitchFamily="49" charset="0"/>
              </a:rPr>
              <a:t>double </a:t>
            </a:r>
            <a:r>
              <a:rPr lang="fr-FR" sz="1400" dirty="0" err="1">
                <a:latin typeface="Consolas" panose="020B0609020204030204" pitchFamily="49" charset="0"/>
              </a:rPr>
              <a:t>sum</a:t>
            </a:r>
            <a:r>
              <a:rPr lang="fr-FR" sz="1400" dirty="0">
                <a:latin typeface="Consolas" panose="020B0609020204030204" pitchFamily="49" charset="0"/>
              </a:rPr>
              <a:t>( double x, double y ) {</a:t>
            </a:r>
          </a:p>
          <a:p>
            <a:pPr marL="800100" lvl="2" indent="0">
              <a:buNone/>
            </a:pPr>
            <a:r>
              <a:rPr lang="fr-FR" sz="1400" dirty="0">
                <a:latin typeface="Consolas" panose="020B0609020204030204" pitchFamily="49" charset="0"/>
              </a:rPr>
              <a:t>    return x + y;</a:t>
            </a:r>
          </a:p>
          <a:p>
            <a:pPr marL="800100" lvl="2" indent="0">
              <a:buNone/>
            </a:pPr>
            <a:r>
              <a:rPr lang="fr-FR" sz="1400" dirty="0">
                <a:latin typeface="Consolas" panose="020B0609020204030204" pitchFamily="49" charset="0"/>
              </a:rPr>
              <a:t>}</a:t>
            </a:r>
            <a:endParaRPr lang="en-CA" sz="1400" dirty="0">
              <a:latin typeface="Consolas" panose="020B0609020204030204" pitchFamily="49" charset="0"/>
            </a:endParaRPr>
          </a:p>
        </p:txBody>
      </p:sp>
    </p:spTree>
    <p:extLst>
      <p:ext uri="{BB962C8B-B14F-4D97-AF65-F5344CB8AC3E}">
        <p14:creationId xmlns:p14="http://schemas.microsoft.com/office/powerpoint/2010/main" val="155955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standard library</a:t>
            </a:r>
          </a:p>
        </p:txBody>
      </p:sp>
      <p:sp>
        <p:nvSpPr>
          <p:cNvPr id="3" name="Content Placeholder 2"/>
          <p:cNvSpPr>
            <a:spLocks noGrp="1"/>
          </p:cNvSpPr>
          <p:nvPr>
            <p:ph idx="1"/>
          </p:nvPr>
        </p:nvSpPr>
        <p:spPr>
          <a:xfrm>
            <a:off x="457200" y="1600200"/>
            <a:ext cx="8686800" cy="4525963"/>
          </a:xfrm>
        </p:spPr>
        <p:txBody>
          <a:bodyPr/>
          <a:lstStyle/>
          <a:p>
            <a:pPr algn="l"/>
            <a:r>
              <a:rPr lang="en-CA" dirty="0"/>
              <a:t>In the standard library, there is a </a:t>
            </a:r>
          </a:p>
          <a:p>
            <a:pPr marL="800100" lvl="2" indent="0">
              <a:buNone/>
            </a:pPr>
            <a:r>
              <a:rPr lang="en-US" sz="1800" dirty="0">
                <a:latin typeface="Consolas" panose="020B0609020204030204" pitchFamily="49" charset="0"/>
              </a:rPr>
              <a:t>std::</a:t>
            </a:r>
            <a:r>
              <a:rPr lang="en-US" sz="1800" dirty="0" err="1">
                <a:latin typeface="Consolas" panose="020B0609020204030204" pitchFamily="49" charset="0"/>
              </a:rPr>
              <a:t>divided_difference</a:t>
            </a:r>
            <a:r>
              <a:rPr lang="en-US" sz="1800" dirty="0">
                <a:latin typeface="Consolas" panose="020B0609020204030204" pitchFamily="49" charset="0"/>
              </a:rPr>
              <a:t>(…)</a:t>
            </a:r>
          </a:p>
          <a:p>
            <a:pPr marL="0" indent="0" algn="l">
              <a:buNone/>
            </a:pPr>
            <a:r>
              <a:rPr lang="en-CA" dirty="0"/>
              <a:t>      in the header</a:t>
            </a:r>
          </a:p>
          <a:p>
            <a:pPr marL="800100" lvl="2" indent="0">
              <a:buNone/>
            </a:pPr>
            <a:r>
              <a:rPr lang="en-US" sz="1800" dirty="0">
                <a:latin typeface="Consolas" panose="020B0609020204030204" pitchFamily="49" charset="0"/>
              </a:rPr>
              <a:t>#include &lt;numeric&gt;</a:t>
            </a:r>
          </a:p>
          <a:p>
            <a:pPr marL="800100" lvl="2" indent="0">
              <a:buNone/>
            </a:pPr>
            <a:endParaRPr lang="en-CA" sz="1400" dirty="0">
              <a:latin typeface="Consolas" panose="020B0609020204030204" pitchFamily="49" charset="0"/>
            </a:endParaRPr>
          </a:p>
          <a:p>
            <a:pPr marL="800100" lvl="2" indent="0">
              <a:buNone/>
            </a:pPr>
            <a:endParaRPr lang="en-CA" sz="1400" dirty="0">
              <a:latin typeface="Consolas" panose="020B0609020204030204" pitchFamily="49" charset="0"/>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Rather than passing an array pointer and indices,</a:t>
            </a:r>
            <a:b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b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you pass the addresses of </a:t>
            </a:r>
            <a:r>
              <a:rPr kumimoji="0" lang="en-US" sz="19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array[begin]</a:t>
            </a: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and </a:t>
            </a:r>
            <a:r>
              <a:rPr kumimoji="0" lang="en-US" sz="19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array[end]</a:t>
            </a:r>
          </a:p>
          <a:p>
            <a:pPr marL="800100" lvl="2" indent="0">
              <a:buNone/>
            </a:pPr>
            <a:endParaRPr lang="en-CA" sz="1400" dirty="0">
              <a:latin typeface="Consolas" panose="020B0609020204030204" pitchFamily="49" charset="0"/>
            </a:endParaRPr>
          </a:p>
        </p:txBody>
      </p:sp>
    </p:spTree>
    <p:extLst>
      <p:ext uri="{BB962C8B-B14F-4D97-AF65-F5344CB8AC3E}">
        <p14:creationId xmlns:p14="http://schemas.microsoft.com/office/powerpoint/2010/main" val="323716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CA" dirty="0"/>
              <a:t>Understand what the adjacent difference is</a:t>
            </a:r>
            <a:endParaRPr lang="en-CA" dirty="0">
              <a:latin typeface="Consolas" panose="020B0609020204030204" pitchFamily="49" charset="0"/>
              <a:cs typeface="Consolas" panose="020B0609020204030204" pitchFamily="49" charset="0"/>
            </a:endParaRPr>
          </a:p>
          <a:p>
            <a:pPr lvl="1"/>
            <a:r>
              <a:rPr lang="en-CA" dirty="0"/>
              <a:t>Know how to implement it</a:t>
            </a:r>
          </a:p>
          <a:p>
            <a:pPr lvl="1"/>
            <a:r>
              <a:rPr lang="en-CA" dirty="0"/>
              <a:t>Understand it may be implemented in place</a:t>
            </a:r>
          </a:p>
          <a:p>
            <a:pPr lvl="1"/>
            <a:r>
              <a:rPr lang="en-CA" dirty="0"/>
              <a:t>Looked at generalizations and some examples</a:t>
            </a:r>
          </a:p>
          <a:p>
            <a:pPr lvl="1"/>
            <a:endParaRPr lang="en-CA" dirty="0"/>
          </a:p>
        </p:txBody>
      </p:sp>
    </p:spTree>
    <p:extLst>
      <p:ext uri="{BB962C8B-B14F-4D97-AF65-F5344CB8AC3E}">
        <p14:creationId xmlns:p14="http://schemas.microsoft.com/office/powerpoint/2010/main" val="344654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https://en.cppreference.com/w/cpp/algorithm/adjacent_difference</a:t>
            </a:r>
          </a:p>
        </p:txBody>
      </p:sp>
    </p:spTree>
    <p:extLst>
      <p:ext uri="{BB962C8B-B14F-4D97-AF65-F5344CB8AC3E}">
        <p14:creationId xmlns:p14="http://schemas.microsoft.com/office/powerpoint/2010/main" val="161543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CA" dirty="0"/>
              <a:t>Define an adjacent difference on an array</a:t>
            </a:r>
          </a:p>
          <a:p>
            <a:pPr lvl="1"/>
            <a:r>
              <a:rPr lang="en-CA" dirty="0"/>
              <a:t>Look at various implementations and issues with them</a:t>
            </a:r>
          </a:p>
          <a:p>
            <a:pPr lvl="1"/>
            <a:r>
              <a:rPr lang="en-CA" dirty="0"/>
              <a:t>Generalize the algorithm</a:t>
            </a:r>
          </a:p>
          <a:p>
            <a:pPr lvl="1"/>
            <a:r>
              <a:rPr lang="en-CA" dirty="0"/>
              <a:t>Look at the implementation and examples</a:t>
            </a:r>
          </a:p>
          <a:p>
            <a:pPr lvl="1"/>
            <a:endParaRPr lang="en-CA" dirty="0"/>
          </a:p>
        </p:txBody>
      </p:sp>
    </p:spTree>
    <p:extLst>
      <p:ext uri="{BB962C8B-B14F-4D97-AF65-F5344CB8AC3E}">
        <p14:creationId xmlns:p14="http://schemas.microsoft.com/office/powerpoint/2010/main" val="385744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p:txBody>
          <a:bodyPr/>
          <a:lstStyle/>
          <a:p>
            <a:r>
              <a:rPr lang="en-US" dirty="0"/>
              <a:t>Given an array, certain numerical algorithms require you </a:t>
            </a:r>
          </a:p>
          <a:p>
            <a:pPr marL="0" indent="0">
              <a:buNone/>
            </a:pPr>
            <a:r>
              <a:rPr lang="en-US" dirty="0"/>
              <a:t>	to calculate the difference between successive entries</a:t>
            </a:r>
          </a:p>
          <a:p>
            <a:pPr marL="0" indent="0">
              <a:buNone/>
            </a:pPr>
            <a:endParaRPr lang="en-US" dirty="0"/>
          </a:p>
          <a:p>
            <a:pPr marL="0" indent="0">
              <a:buNone/>
            </a:pPr>
            <a:r>
              <a:rPr lang="en-US" dirty="0">
                <a:latin typeface="Consolas" panose="020B0609020204030204" pitchFamily="49" charset="0"/>
              </a:rPr>
              <a:t>	           array[0]</a:t>
            </a:r>
          </a:p>
          <a:p>
            <a:pPr marL="0" indent="0">
              <a:buNone/>
            </a:pPr>
            <a:r>
              <a:rPr lang="en-US" dirty="0">
                <a:latin typeface="Consolas" panose="020B0609020204030204" pitchFamily="49" charset="0"/>
              </a:rPr>
              <a:t>	           array[1] - array[0]</a:t>
            </a:r>
          </a:p>
          <a:p>
            <a:pPr marL="0" indent="0">
              <a:buNone/>
            </a:pPr>
            <a:r>
              <a:rPr lang="en-US" dirty="0">
                <a:latin typeface="Consolas" panose="020B0609020204030204" pitchFamily="49" charset="0"/>
              </a:rPr>
              <a:t>	           array[2] - array[1]</a:t>
            </a:r>
            <a:endParaRPr lang="en-CA" dirty="0">
              <a:latin typeface="Consolas" panose="020B0609020204030204" pitchFamily="49" charset="0"/>
            </a:endParaRPr>
          </a:p>
          <a:p>
            <a:pPr marL="0" indent="0">
              <a:buNone/>
            </a:pPr>
            <a:r>
              <a:rPr lang="en-US" dirty="0">
                <a:latin typeface="Consolas" panose="020B0609020204030204" pitchFamily="49" charset="0"/>
              </a:rPr>
              <a:t>	           array[3] - array[2]</a:t>
            </a:r>
            <a:endParaRPr lang="en-CA" dirty="0">
              <a:latin typeface="Consolas" panose="020B0609020204030204" pitchFamily="49" charset="0"/>
            </a:endParaRPr>
          </a:p>
          <a:p>
            <a:pPr marL="0" indent="0">
              <a:buNone/>
            </a:pPr>
            <a:r>
              <a:rPr lang="en-US" dirty="0">
                <a:latin typeface="Consolas" panose="020B0609020204030204" pitchFamily="49" charset="0"/>
              </a:rPr>
              <a:t> 	                    .</a:t>
            </a:r>
          </a:p>
          <a:p>
            <a:pPr marL="0" indent="0">
              <a:buNone/>
            </a:pPr>
            <a:r>
              <a:rPr lang="en-US" dirty="0">
                <a:latin typeface="Consolas" panose="020B0609020204030204" pitchFamily="49" charset="0"/>
              </a:rPr>
              <a:t> 	                    .</a:t>
            </a:r>
          </a:p>
          <a:p>
            <a:pPr marL="0" indent="0">
              <a:buNone/>
            </a:pPr>
            <a:r>
              <a:rPr lang="en-US" dirty="0">
                <a:latin typeface="Consolas" panose="020B0609020204030204" pitchFamily="49" charset="0"/>
              </a:rPr>
              <a:t> 	                    .</a:t>
            </a:r>
          </a:p>
          <a:p>
            <a:pPr marL="0" indent="0">
              <a:buNone/>
            </a:pPr>
            <a:r>
              <a:rPr lang="en-US" dirty="0">
                <a:latin typeface="Consolas" panose="020B0609020204030204" pitchFamily="49" charset="0"/>
              </a:rPr>
              <a:t>	array[capacity - 1] - array[capacity - 2]</a:t>
            </a:r>
            <a:endParaRPr lang="en-CA" dirty="0">
              <a:latin typeface="Consolas" panose="020B0609020204030204" pitchFamily="49" charset="0"/>
            </a:endParaRPr>
          </a:p>
          <a:p>
            <a:pPr marL="0" indent="0">
              <a:buNone/>
            </a:pPr>
            <a:endParaRPr lang="en-CA" dirty="0"/>
          </a:p>
        </p:txBody>
      </p:sp>
    </p:spTree>
    <p:extLst>
      <p:ext uri="{BB962C8B-B14F-4D97-AF65-F5344CB8AC3E}">
        <p14:creationId xmlns:p14="http://schemas.microsoft.com/office/powerpoint/2010/main" val="104728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Implementation</a:t>
            </a:r>
          </a:p>
        </p:txBody>
      </p:sp>
      <p:sp>
        <p:nvSpPr>
          <p:cNvPr id="3" name="Content Placeholder 2"/>
          <p:cNvSpPr>
            <a:spLocks noGrp="1"/>
          </p:cNvSpPr>
          <p:nvPr>
            <p:ph idx="1"/>
          </p:nvPr>
        </p:nvSpPr>
        <p:spPr/>
        <p:txBody>
          <a:bodyPr/>
          <a:lstStyle/>
          <a:p>
            <a:r>
              <a:rPr lang="en-US" dirty="0"/>
              <a:t>We will have an input and output arrays:</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a:t>
            </a:r>
            <a:r>
              <a:rPr kumimoji="0" lang="en-US" sz="16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adjacent_difference</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marL="800100" lvl="2" indent="-57150">
              <a:buNone/>
              <a:defRPr/>
            </a:pPr>
            <a:r>
              <a:rPr lang="en-US" sz="1600" dirty="0">
                <a:solidFill>
                  <a:prstClr val="black"/>
                </a:solidFill>
                <a:latin typeface="Consolas" panose="020B0609020204030204" pitchFamily="49" charset="0"/>
              </a:rPr>
              <a:t>    </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double array1[], std::</a:t>
            </a:r>
            <a:r>
              <a:rPr kumimoji="0" lang="en-US" sz="16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capacity</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array2[]</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array2[0] = array1[0];</a:t>
            </a:r>
          </a:p>
          <a:p>
            <a:pPr marL="800100" lvl="2" indent="-57150">
              <a:buNone/>
              <a:defRPr/>
            </a:pPr>
            <a:endPar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for ( std::</a:t>
            </a:r>
            <a:r>
              <a:rPr kumimoji="0" lang="en-US" sz="16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k{1}; k &lt; capacity; ++k ) {</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array2[k] = array1[k] - array1[k - 1];</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endParaRPr lang="en-US" dirty="0"/>
          </a:p>
          <a:p>
            <a:pPr lvl="1"/>
            <a:r>
              <a:rPr lang="en-US" dirty="0"/>
              <a:t>It is assumed there is sufficient entries in </a:t>
            </a:r>
            <a:r>
              <a:rPr lang="en-US" dirty="0">
                <a:latin typeface="Consolas" panose="020B0609020204030204" pitchFamily="49" charset="0"/>
              </a:rPr>
              <a:t>array2</a:t>
            </a:r>
          </a:p>
          <a:p>
            <a:endParaRPr lang="en-US" dirty="0"/>
          </a:p>
        </p:txBody>
      </p:sp>
    </p:spTree>
    <p:extLst>
      <p:ext uri="{BB962C8B-B14F-4D97-AF65-F5344CB8AC3E}">
        <p14:creationId xmlns:p14="http://schemas.microsoft.com/office/powerpoint/2010/main" val="337918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US" dirty="0"/>
              <a:t>For example:</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int main() {</a:t>
            </a:r>
          </a:p>
          <a:p>
            <a:pPr marL="800100" lvl="2" indent="-57150">
              <a:buNone/>
              <a:defRPr/>
            </a:pPr>
            <a:r>
              <a:rPr lang="en-US" sz="1600" dirty="0">
                <a:solidFill>
                  <a:prstClr val="black"/>
                </a:solidFill>
                <a:latin typeface="Consolas" panose="020B0609020204030204" pitchFamily="49" charset="0"/>
              </a:rPr>
              <a:t>    std::</a:t>
            </a:r>
            <a:r>
              <a:rPr lang="en-US" sz="1600" dirty="0" err="1">
                <a:solidFill>
                  <a:prstClr val="black"/>
                </a:solidFill>
                <a:latin typeface="Consolas" panose="020B0609020204030204" pitchFamily="49" charset="0"/>
              </a:rPr>
              <a:t>size_t</a:t>
            </a:r>
            <a:r>
              <a:rPr lang="en-US" sz="1600" dirty="0">
                <a:solidFill>
                  <a:prstClr val="black"/>
                </a:solidFill>
                <a:latin typeface="Consolas" panose="020B0609020204030204" pitchFamily="49" charset="0"/>
              </a:rPr>
              <a:t> const N{ 5 };</a:t>
            </a:r>
            <a:endPar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800100" lvl="2" indent="-57150">
              <a:buNone/>
              <a:defRPr/>
            </a:pPr>
            <a:r>
              <a:rPr lang="en-US" sz="1600" dirty="0">
                <a:solidFill>
                  <a:prstClr val="black"/>
                </a:solidFill>
                <a:latin typeface="Consolas" panose="020B0609020204030204" pitchFamily="49" charset="0"/>
              </a:rPr>
              <a:t>    double input[N]{ 3.2, 2.9, 3.1, 3.2, 3.7 };</a:t>
            </a:r>
          </a:p>
          <a:p>
            <a:pPr marL="800100" lvl="2" indent="-57150">
              <a:buNone/>
              <a:defRPr/>
            </a:pPr>
            <a:r>
              <a:rPr lang="en-US" sz="1600" dirty="0">
                <a:solidFill>
                  <a:prstClr val="black"/>
                </a:solidFill>
                <a:latin typeface="Consolas" panose="020B0609020204030204" pitchFamily="49" charset="0"/>
              </a:rPr>
              <a:t>    double output[N];</a:t>
            </a:r>
          </a:p>
          <a:p>
            <a:pPr marL="800100" lvl="2" indent="-57150">
              <a:buNone/>
              <a:defRPr/>
            </a:pPr>
            <a:endParaRPr lang="en-US" sz="1600" dirty="0">
              <a:solidFill>
                <a:prstClr val="black"/>
              </a:solidFill>
              <a:latin typeface="Consolas" panose="020B0609020204030204" pitchFamily="49" charset="0"/>
            </a:endParaRPr>
          </a:p>
          <a:p>
            <a:pPr marL="800100" lvl="2" indent="-57150">
              <a:buNone/>
              <a:defRPr/>
            </a:pPr>
            <a:r>
              <a:rPr lang="en-US" sz="1600" dirty="0">
                <a:solidFill>
                  <a:prstClr val="black"/>
                </a:solidFill>
                <a:latin typeface="Consolas" panose="020B0609020204030204" pitchFamily="49" charset="0"/>
              </a:rPr>
              <a:t>    </a:t>
            </a:r>
            <a:r>
              <a:rPr lang="en-US" sz="1600" dirty="0" err="1">
                <a:solidFill>
                  <a:prstClr val="black"/>
                </a:solidFill>
                <a:latin typeface="Consolas" panose="020B0609020204030204" pitchFamily="49" charset="0"/>
              </a:rPr>
              <a:t>adjacent_difference</a:t>
            </a:r>
            <a:r>
              <a:rPr lang="en-US" sz="1600" dirty="0">
                <a:solidFill>
                  <a:prstClr val="black"/>
                </a:solidFill>
                <a:latin typeface="Consolas" panose="020B0609020204030204" pitchFamily="49" charset="0"/>
              </a:rPr>
              <a:t>( input, N, output );</a:t>
            </a:r>
          </a:p>
          <a:p>
            <a:pPr marL="800100" lvl="2" indent="-57150">
              <a:buNone/>
              <a:defRPr/>
            </a:pPr>
            <a:endParaRPr lang="en-US" sz="1600" dirty="0">
              <a:solidFill>
                <a:prstClr val="black"/>
              </a:solidFill>
              <a:latin typeface="Consolas" panose="020B0609020204030204" pitchFamily="49" charset="0"/>
            </a:endParaRPr>
          </a:p>
          <a:p>
            <a:pPr marL="800100" lvl="2" indent="-57150">
              <a:buNone/>
              <a:defRPr/>
            </a:pPr>
            <a:r>
              <a:rPr lang="en-US" sz="1600" dirty="0">
                <a:solidFill>
                  <a:prstClr val="black"/>
                </a:solidFill>
                <a:latin typeface="Consolas" panose="020B0609020204030204" pitchFamily="49" charset="0"/>
              </a:rPr>
              <a:t>    return 0;</a:t>
            </a:r>
          </a:p>
          <a:p>
            <a:pPr marL="800100" lvl="2" indent="-57150">
              <a:buNone/>
              <a:defRPr/>
            </a:pPr>
            <a:r>
              <a:rPr lang="en-US" sz="1600" dirty="0">
                <a:solidFill>
                  <a:prstClr val="black"/>
                </a:solidFill>
                <a:latin typeface="Consolas" panose="020B0609020204030204" pitchFamily="49" charset="0"/>
              </a:rPr>
              <a:t>} </a:t>
            </a:r>
          </a:p>
          <a:p>
            <a:pPr lvl="1"/>
            <a:endParaRPr lang="en-US" dirty="0"/>
          </a:p>
          <a:p>
            <a:pPr lvl="1"/>
            <a:r>
              <a:rPr lang="en-US" dirty="0"/>
              <a:t>The output array is now:</a:t>
            </a:r>
            <a:endParaRPr lang="en-US" dirty="0">
              <a:latin typeface="Consolas" panose="020B0609020204030204" pitchFamily="49" charset="0"/>
            </a:endParaRPr>
          </a:p>
          <a:p>
            <a:pPr lvl="1"/>
            <a:endParaRPr lang="en-US" dirty="0">
              <a:latin typeface="Consolas" panose="020B0609020204030204" pitchFamily="49" charset="0"/>
            </a:endParaRPr>
          </a:p>
          <a:p>
            <a:pPr lvl="1"/>
            <a:endParaRPr lang="en-US" dirty="0">
              <a:latin typeface="Consolas" panose="020B0609020204030204" pitchFamily="49" charset="0"/>
            </a:endParaRPr>
          </a:p>
          <a:p>
            <a:pPr lvl="1"/>
            <a:r>
              <a:rPr lang="en-US" dirty="0"/>
              <a:t>Note that the first entry allows you to recreate the original array</a:t>
            </a:r>
          </a:p>
          <a:p>
            <a:pPr marL="457200" lvl="1" indent="0">
              <a:buNone/>
            </a:pPr>
            <a:r>
              <a:rPr lang="en-US" dirty="0"/>
              <a:t>		using a scan</a:t>
            </a:r>
            <a:endParaRPr lang="en-US" dirty="0">
              <a:latin typeface="Consolas" panose="020B0609020204030204" pitchFamily="49" charset="0"/>
            </a:endParaRPr>
          </a:p>
          <a:p>
            <a:pPr marL="800100" lvl="2" indent="-57150">
              <a:buNone/>
              <a:defRPr/>
            </a:pPr>
            <a:endParaRPr lang="en-US" dirty="0"/>
          </a:p>
          <a:p>
            <a:pPr lvl="1"/>
            <a:endParaRPr lang="en-US" dirty="0"/>
          </a:p>
          <a:p>
            <a:pPr marL="800100" lvl="2" indent="-57150">
              <a:buNone/>
              <a:defRPr/>
            </a:pPr>
            <a:endParaRPr lang="en-US" dirty="0"/>
          </a:p>
        </p:txBody>
      </p:sp>
      <p:graphicFrame>
        <p:nvGraphicFramePr>
          <p:cNvPr id="4" name="Table 4">
            <a:extLst>
              <a:ext uri="{FF2B5EF4-FFF2-40B4-BE49-F238E27FC236}">
                <a16:creationId xmlns:a16="http://schemas.microsoft.com/office/drawing/2014/main" id="{F5359DDB-B005-4B13-A557-44CEBEF8FEA8}"/>
              </a:ext>
            </a:extLst>
          </p:cNvPr>
          <p:cNvGraphicFramePr>
            <a:graphicFrameLocks noGrp="1"/>
          </p:cNvGraphicFramePr>
          <p:nvPr>
            <p:extLst>
              <p:ext uri="{D42A27DB-BD31-4B8C-83A1-F6EECF244321}">
                <p14:modId xmlns:p14="http://schemas.microsoft.com/office/powerpoint/2010/main" val="2973015224"/>
              </p:ext>
            </p:extLst>
          </p:nvPr>
        </p:nvGraphicFramePr>
        <p:xfrm>
          <a:off x="2447765" y="5445224"/>
          <a:ext cx="4248470" cy="365780"/>
        </p:xfrm>
        <a:graphic>
          <a:graphicData uri="http://schemas.openxmlformats.org/drawingml/2006/table">
            <a:tbl>
              <a:tblPr>
                <a:tableStyleId>{2D5ABB26-0587-4C30-8999-92F81FD0307C}</a:tableStyleId>
              </a:tblPr>
              <a:tblGrid>
                <a:gridCol w="849694">
                  <a:extLst>
                    <a:ext uri="{9D8B030D-6E8A-4147-A177-3AD203B41FA5}">
                      <a16:colId xmlns:a16="http://schemas.microsoft.com/office/drawing/2014/main" val="2763715888"/>
                    </a:ext>
                  </a:extLst>
                </a:gridCol>
                <a:gridCol w="849694">
                  <a:extLst>
                    <a:ext uri="{9D8B030D-6E8A-4147-A177-3AD203B41FA5}">
                      <a16:colId xmlns:a16="http://schemas.microsoft.com/office/drawing/2014/main" val="2210791278"/>
                    </a:ext>
                  </a:extLst>
                </a:gridCol>
                <a:gridCol w="849694">
                  <a:extLst>
                    <a:ext uri="{9D8B030D-6E8A-4147-A177-3AD203B41FA5}">
                      <a16:colId xmlns:a16="http://schemas.microsoft.com/office/drawing/2014/main" val="4271187724"/>
                    </a:ext>
                  </a:extLst>
                </a:gridCol>
                <a:gridCol w="849694">
                  <a:extLst>
                    <a:ext uri="{9D8B030D-6E8A-4147-A177-3AD203B41FA5}">
                      <a16:colId xmlns:a16="http://schemas.microsoft.com/office/drawing/2014/main" val="2690944793"/>
                    </a:ext>
                  </a:extLst>
                </a:gridCol>
                <a:gridCol w="849694">
                  <a:extLst>
                    <a:ext uri="{9D8B030D-6E8A-4147-A177-3AD203B41FA5}">
                      <a16:colId xmlns:a16="http://schemas.microsoft.com/office/drawing/2014/main" val="554455751"/>
                    </a:ext>
                  </a:extLst>
                </a:gridCol>
              </a:tblGrid>
              <a:tr h="365780">
                <a:tc>
                  <a:txBody>
                    <a:bodyPr/>
                    <a:lstStyle/>
                    <a:p>
                      <a:pPr algn="r"/>
                      <a:r>
                        <a:rPr lang="en-US" dirty="0">
                          <a:latin typeface="Consolas" panose="020B0609020204030204" pitchFamily="49"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Consolas" panose="020B0609020204030204" pitchFamily="49"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Consolas" panose="020B0609020204030204" pitchFamily="49"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Consolas" panose="020B0609020204030204" pitchFamily="49" charset="0"/>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Consolas" panose="020B0609020204030204" pitchFamily="49"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026236"/>
                  </a:ext>
                </a:extLst>
              </a:tr>
            </a:tbl>
          </a:graphicData>
        </a:graphic>
      </p:graphicFrame>
    </p:spTree>
    <p:extLst>
      <p:ext uri="{BB962C8B-B14F-4D97-AF65-F5344CB8AC3E}">
        <p14:creationId xmlns:p14="http://schemas.microsoft.com/office/powerpoint/2010/main" val="392344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Problem</a:t>
            </a:r>
          </a:p>
        </p:txBody>
      </p:sp>
      <p:sp>
        <p:nvSpPr>
          <p:cNvPr id="3" name="Content Placeholder 2"/>
          <p:cNvSpPr>
            <a:spLocks noGrp="1"/>
          </p:cNvSpPr>
          <p:nvPr>
            <p:ph idx="1"/>
          </p:nvPr>
        </p:nvSpPr>
        <p:spPr/>
        <p:txBody>
          <a:bodyPr/>
          <a:lstStyle/>
          <a:p>
            <a:r>
              <a:rPr lang="en-US" dirty="0"/>
              <a:t>Issue: What if you want the adjacent difference in place?</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int main() {</a:t>
            </a:r>
          </a:p>
          <a:p>
            <a:pPr marL="800100" lvl="2" indent="-57150">
              <a:buNone/>
              <a:defRPr/>
            </a:pPr>
            <a:r>
              <a:rPr lang="en-US" sz="1600" dirty="0">
                <a:solidFill>
                  <a:prstClr val="black"/>
                </a:solidFill>
                <a:latin typeface="Consolas" panose="020B0609020204030204" pitchFamily="49" charset="0"/>
              </a:rPr>
              <a:t>    std::</a:t>
            </a:r>
            <a:r>
              <a:rPr lang="en-US" sz="1600" dirty="0" err="1">
                <a:solidFill>
                  <a:prstClr val="black"/>
                </a:solidFill>
                <a:latin typeface="Consolas" panose="020B0609020204030204" pitchFamily="49" charset="0"/>
              </a:rPr>
              <a:t>size_t</a:t>
            </a:r>
            <a:r>
              <a:rPr lang="en-US" sz="1600" dirty="0">
                <a:solidFill>
                  <a:prstClr val="black"/>
                </a:solidFill>
                <a:latin typeface="Consolas" panose="020B0609020204030204" pitchFamily="49" charset="0"/>
              </a:rPr>
              <a:t> const N{ 5 };</a:t>
            </a:r>
            <a:endPar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800100" lvl="2" indent="-57150">
              <a:buNone/>
              <a:defRPr/>
            </a:pPr>
            <a:r>
              <a:rPr lang="en-US" sz="1600" dirty="0">
                <a:solidFill>
                  <a:prstClr val="black"/>
                </a:solidFill>
                <a:latin typeface="Consolas" panose="020B0609020204030204" pitchFamily="49" charset="0"/>
              </a:rPr>
              <a:t>    double input[N]{ 3.2, 2.9, 3.1, 3.2, 3.7 };</a:t>
            </a:r>
          </a:p>
          <a:p>
            <a:pPr marL="800100" lvl="2" indent="-57150">
              <a:buNone/>
              <a:defRPr/>
            </a:pPr>
            <a:endParaRPr lang="en-US" sz="1600" dirty="0">
              <a:solidFill>
                <a:prstClr val="black"/>
              </a:solidFill>
              <a:latin typeface="Consolas" panose="020B0609020204030204" pitchFamily="49" charset="0"/>
            </a:endParaRPr>
          </a:p>
          <a:p>
            <a:pPr marL="800100" lvl="2" indent="-57150">
              <a:buNone/>
              <a:defRPr/>
            </a:pPr>
            <a:r>
              <a:rPr lang="en-US" sz="1600" dirty="0">
                <a:solidFill>
                  <a:prstClr val="black"/>
                </a:solidFill>
                <a:latin typeface="Consolas" panose="020B0609020204030204" pitchFamily="49" charset="0"/>
              </a:rPr>
              <a:t>    </a:t>
            </a:r>
            <a:r>
              <a:rPr lang="en-US" sz="1600" dirty="0" err="1">
                <a:solidFill>
                  <a:prstClr val="black"/>
                </a:solidFill>
                <a:latin typeface="Consolas" panose="020B0609020204030204" pitchFamily="49" charset="0"/>
              </a:rPr>
              <a:t>adjacent_difference</a:t>
            </a:r>
            <a:r>
              <a:rPr lang="en-US" sz="1600" dirty="0">
                <a:solidFill>
                  <a:prstClr val="black"/>
                </a:solidFill>
                <a:latin typeface="Consolas" panose="020B0609020204030204" pitchFamily="49" charset="0"/>
              </a:rPr>
              <a:t>( input, N, input );</a:t>
            </a:r>
          </a:p>
          <a:p>
            <a:pPr marL="800100" lvl="2" indent="-57150">
              <a:buNone/>
              <a:defRPr/>
            </a:pPr>
            <a:endParaRPr lang="en-US" sz="1600" dirty="0">
              <a:solidFill>
                <a:prstClr val="black"/>
              </a:solidFill>
              <a:latin typeface="Consolas" panose="020B0609020204030204" pitchFamily="49" charset="0"/>
            </a:endParaRPr>
          </a:p>
          <a:p>
            <a:pPr marL="800100" lvl="2" indent="-57150">
              <a:buNone/>
              <a:defRPr/>
            </a:pPr>
            <a:r>
              <a:rPr lang="en-US" sz="1600" dirty="0">
                <a:solidFill>
                  <a:prstClr val="black"/>
                </a:solidFill>
                <a:latin typeface="Consolas" panose="020B0609020204030204" pitchFamily="49" charset="0"/>
              </a:rPr>
              <a:t>    return 0;</a:t>
            </a:r>
          </a:p>
          <a:p>
            <a:pPr marL="800100" lvl="2" indent="-57150">
              <a:buNone/>
              <a:defRPr/>
            </a:pPr>
            <a:r>
              <a:rPr lang="en-US" sz="1600" dirty="0">
                <a:solidFill>
                  <a:prstClr val="black"/>
                </a:solidFill>
                <a:latin typeface="Consolas" panose="020B0609020204030204" pitchFamily="49" charset="0"/>
              </a:rPr>
              <a:t>} </a:t>
            </a:r>
          </a:p>
          <a:p>
            <a:pPr marL="800100" lvl="2" indent="-57150">
              <a:buNone/>
              <a:defRPr/>
            </a:pPr>
            <a:endParaRPr lang="en-US" sz="1600" dirty="0">
              <a:solidFill>
                <a:prstClr val="black"/>
              </a:solidFill>
              <a:latin typeface="Consolas" panose="020B0609020204030204" pitchFamily="49" charset="0"/>
            </a:endParaRPr>
          </a:p>
          <a:p>
            <a:pPr lvl="1"/>
            <a:endParaRPr lang="en-US" dirty="0"/>
          </a:p>
          <a:p>
            <a:pPr lvl="1"/>
            <a:r>
              <a:rPr lang="en-US" dirty="0"/>
              <a:t>The values of the input array are now</a:t>
            </a:r>
          </a:p>
          <a:p>
            <a:pPr lvl="1"/>
            <a:endParaRPr lang="en-US" dirty="0"/>
          </a:p>
          <a:p>
            <a:pPr marL="800100" lvl="2" indent="-57150">
              <a:buNone/>
              <a:defRPr/>
            </a:pPr>
            <a:endParaRPr lang="en-US" dirty="0"/>
          </a:p>
        </p:txBody>
      </p:sp>
      <p:graphicFrame>
        <p:nvGraphicFramePr>
          <p:cNvPr id="4" name="Table 4">
            <a:extLst>
              <a:ext uri="{FF2B5EF4-FFF2-40B4-BE49-F238E27FC236}">
                <a16:creationId xmlns:a16="http://schemas.microsoft.com/office/drawing/2014/main" id="{F5359DDB-B005-4B13-A557-44CEBEF8FEA8}"/>
              </a:ext>
            </a:extLst>
          </p:cNvPr>
          <p:cNvGraphicFramePr>
            <a:graphicFrameLocks noGrp="1"/>
          </p:cNvGraphicFramePr>
          <p:nvPr>
            <p:extLst>
              <p:ext uri="{D42A27DB-BD31-4B8C-83A1-F6EECF244321}">
                <p14:modId xmlns:p14="http://schemas.microsoft.com/office/powerpoint/2010/main" val="1759121553"/>
              </p:ext>
            </p:extLst>
          </p:nvPr>
        </p:nvGraphicFramePr>
        <p:xfrm>
          <a:off x="2447765" y="5445224"/>
          <a:ext cx="4248470" cy="365780"/>
        </p:xfrm>
        <a:graphic>
          <a:graphicData uri="http://schemas.openxmlformats.org/drawingml/2006/table">
            <a:tbl>
              <a:tblPr>
                <a:tableStyleId>{2D5ABB26-0587-4C30-8999-92F81FD0307C}</a:tableStyleId>
              </a:tblPr>
              <a:tblGrid>
                <a:gridCol w="849694">
                  <a:extLst>
                    <a:ext uri="{9D8B030D-6E8A-4147-A177-3AD203B41FA5}">
                      <a16:colId xmlns:a16="http://schemas.microsoft.com/office/drawing/2014/main" val="2763715888"/>
                    </a:ext>
                  </a:extLst>
                </a:gridCol>
                <a:gridCol w="849694">
                  <a:extLst>
                    <a:ext uri="{9D8B030D-6E8A-4147-A177-3AD203B41FA5}">
                      <a16:colId xmlns:a16="http://schemas.microsoft.com/office/drawing/2014/main" val="2210791278"/>
                    </a:ext>
                  </a:extLst>
                </a:gridCol>
                <a:gridCol w="849694">
                  <a:extLst>
                    <a:ext uri="{9D8B030D-6E8A-4147-A177-3AD203B41FA5}">
                      <a16:colId xmlns:a16="http://schemas.microsoft.com/office/drawing/2014/main" val="4271187724"/>
                    </a:ext>
                  </a:extLst>
                </a:gridCol>
                <a:gridCol w="849694">
                  <a:extLst>
                    <a:ext uri="{9D8B030D-6E8A-4147-A177-3AD203B41FA5}">
                      <a16:colId xmlns:a16="http://schemas.microsoft.com/office/drawing/2014/main" val="2690944793"/>
                    </a:ext>
                  </a:extLst>
                </a:gridCol>
                <a:gridCol w="849694">
                  <a:extLst>
                    <a:ext uri="{9D8B030D-6E8A-4147-A177-3AD203B41FA5}">
                      <a16:colId xmlns:a16="http://schemas.microsoft.com/office/drawing/2014/main" val="554455751"/>
                    </a:ext>
                  </a:extLst>
                </a:gridCol>
              </a:tblGrid>
              <a:tr h="365780">
                <a:tc>
                  <a:txBody>
                    <a:bodyPr/>
                    <a:lstStyle/>
                    <a:p>
                      <a:pPr algn="r"/>
                      <a:r>
                        <a:rPr lang="en-US" dirty="0">
                          <a:latin typeface="Consolas" panose="020B0609020204030204" pitchFamily="49"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Consolas" panose="020B0609020204030204" pitchFamily="49"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Consolas" panose="020B0609020204030204" pitchFamily="49"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Consolas" panose="020B0609020204030204" pitchFamily="49" charset="0"/>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latin typeface="Consolas" panose="020B0609020204030204" pitchFamily="49"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5026236"/>
                  </a:ext>
                </a:extLst>
              </a:tr>
            </a:tbl>
          </a:graphicData>
        </a:graphic>
      </p:graphicFrame>
    </p:spTree>
    <p:extLst>
      <p:ext uri="{BB962C8B-B14F-4D97-AF65-F5344CB8AC3E}">
        <p14:creationId xmlns:p14="http://schemas.microsoft.com/office/powerpoint/2010/main" val="337710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better implementation</a:t>
            </a:r>
          </a:p>
        </p:txBody>
      </p:sp>
      <p:sp>
        <p:nvSpPr>
          <p:cNvPr id="3" name="Content Placeholder 2"/>
          <p:cNvSpPr>
            <a:spLocks noGrp="1"/>
          </p:cNvSpPr>
          <p:nvPr>
            <p:ph idx="1"/>
          </p:nvPr>
        </p:nvSpPr>
        <p:spPr/>
        <p:txBody>
          <a:bodyPr/>
          <a:lstStyle/>
          <a:p>
            <a:r>
              <a:rPr lang="en-US" dirty="0"/>
              <a:t>We must assume that the operations are in-place:</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a:t>
            </a:r>
            <a:r>
              <a:rPr kumimoji="0" lang="en-US" sz="16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adjacent_difference</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marL="800100" lvl="2" indent="-57150">
              <a:buNone/>
              <a:defRPr/>
            </a:pPr>
            <a:r>
              <a:rPr lang="en-US" sz="1600" dirty="0">
                <a:solidFill>
                  <a:prstClr val="black"/>
                </a:solidFill>
                <a:latin typeface="Consolas" panose="020B0609020204030204" pitchFamily="49" charset="0"/>
              </a:rPr>
              <a:t>    </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double array1[], std::</a:t>
            </a:r>
            <a:r>
              <a:rPr kumimoji="0" lang="en-US" sz="16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capacity</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array2[]</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for ( std::</a:t>
            </a:r>
            <a:r>
              <a:rPr kumimoji="0" lang="en-US" sz="16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k{capacity - 1}; k &gt; 0; ++k ) {</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array2[k] = array1[k] - array1[k - 1];</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marL="800100" lvl="2" indent="-57150">
              <a:buNone/>
              <a:defRPr/>
            </a:pPr>
            <a:endPar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800100" lvl="2" indent="-57150">
              <a:buNone/>
              <a:defRPr/>
            </a:pPr>
            <a:r>
              <a:rPr lang="en-US" sz="1600" dirty="0">
                <a:solidFill>
                  <a:prstClr val="black"/>
                </a:solidFill>
                <a:latin typeface="Consolas" panose="020B0609020204030204" pitchFamily="49" charset="0"/>
              </a:rPr>
              <a:t>   </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array2[0] = array1[0];</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endParaRPr lang="en-US" dirty="0"/>
          </a:p>
          <a:p>
            <a:pPr lvl="1"/>
            <a:r>
              <a:rPr lang="en-US" dirty="0"/>
              <a:t>This now also works in-place</a:t>
            </a:r>
          </a:p>
          <a:p>
            <a:pPr marL="457200" lvl="1" indent="0">
              <a:buNone/>
            </a:pPr>
            <a:r>
              <a:rPr lang="en-US" dirty="0"/>
              <a:t>	 however, unfortunately, some users require the operation in order</a:t>
            </a:r>
            <a:endParaRPr lang="en-US" dirty="0">
              <a:latin typeface="Consolas" panose="020B0609020204030204" pitchFamily="49" charset="0"/>
            </a:endParaRPr>
          </a:p>
          <a:p>
            <a:endParaRPr lang="en-US" dirty="0"/>
          </a:p>
        </p:txBody>
      </p:sp>
    </p:spTree>
    <p:extLst>
      <p:ext uri="{BB962C8B-B14F-4D97-AF65-F5344CB8AC3E}">
        <p14:creationId xmlns:p14="http://schemas.microsoft.com/office/powerpoint/2010/main" val="102525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better implementation</a:t>
            </a:r>
          </a:p>
        </p:txBody>
      </p:sp>
      <p:sp>
        <p:nvSpPr>
          <p:cNvPr id="3" name="Content Placeholder 2"/>
          <p:cNvSpPr>
            <a:spLocks noGrp="1"/>
          </p:cNvSpPr>
          <p:nvPr>
            <p:ph idx="1"/>
          </p:nvPr>
        </p:nvSpPr>
        <p:spPr/>
        <p:txBody>
          <a:bodyPr/>
          <a:lstStyle/>
          <a:p>
            <a:r>
              <a:rPr lang="en-US" dirty="0"/>
              <a:t>To run in place and in order requires some finesse:</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a:t>
            </a:r>
            <a:r>
              <a:rPr kumimoji="0" lang="en-US" sz="16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adjacent_difference</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marL="800100" lvl="2" indent="-57150">
              <a:buNone/>
              <a:defRPr/>
            </a:pPr>
            <a:r>
              <a:rPr lang="en-US" sz="1600" dirty="0">
                <a:solidFill>
                  <a:prstClr val="black"/>
                </a:solidFill>
                <a:latin typeface="Consolas" panose="020B0609020204030204" pitchFamily="49" charset="0"/>
              </a:rPr>
              <a:t>    </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double array1[], std::</a:t>
            </a:r>
            <a:r>
              <a:rPr kumimoji="0" lang="en-US" sz="16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capacity</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array2[]</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x0{ array1[0] };</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array2[0] = x0;</a:t>
            </a:r>
          </a:p>
          <a:p>
            <a:pPr marL="800100" lvl="2" indent="-57150">
              <a:buNone/>
              <a:defRPr/>
            </a:pPr>
            <a:endPar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for ( std::</a:t>
            </a:r>
            <a:r>
              <a:rPr kumimoji="0" lang="en-US" sz="16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k1{1}, k2{1}; k1 &lt; capacity; ++k1, ++k2 ) {</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x1{ array1[k1] };</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array2[k2] = array1[k1] - x0;</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x0 = x1;</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marL="800100" lvl="2" indent="-57150">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p:txBody>
      </p:sp>
    </p:spTree>
    <p:extLst>
      <p:ext uri="{BB962C8B-B14F-4D97-AF65-F5344CB8AC3E}">
        <p14:creationId xmlns:p14="http://schemas.microsoft.com/office/powerpoint/2010/main" val="371242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Generalizing the range</a:t>
            </a:r>
          </a:p>
        </p:txBody>
      </p:sp>
      <p:sp>
        <p:nvSpPr>
          <p:cNvPr id="3" name="Content Placeholder 2"/>
          <p:cNvSpPr>
            <a:spLocks noGrp="1"/>
          </p:cNvSpPr>
          <p:nvPr>
            <p:ph idx="1"/>
          </p:nvPr>
        </p:nvSpPr>
        <p:spPr/>
        <p:txBody>
          <a:bodyPr/>
          <a:lstStyle/>
          <a:p>
            <a:r>
              <a:rPr lang="en-CA" dirty="0"/>
              <a:t>Have the algorithm work from </a:t>
            </a:r>
          </a:p>
          <a:p>
            <a:pPr marL="457200" lvl="1" indent="0">
              <a:buNone/>
            </a:pPr>
            <a:r>
              <a:rPr lang="en-CA" dirty="0">
                <a:latin typeface="Consolas" panose="020B0609020204030204" pitchFamily="49" charset="0"/>
              </a:rPr>
              <a:t>		array1[begin1], ... , array1[end1 - 1]</a:t>
            </a:r>
          </a:p>
          <a:p>
            <a:pPr marL="457200" lvl="1" indent="0">
              <a:buNone/>
            </a:pPr>
            <a:r>
              <a:rPr lang="en-CA" dirty="0">
                <a:latin typeface="Consolas" panose="020B0609020204030204" pitchFamily="49" charset="0"/>
              </a:rPr>
              <a:t>		array2[begin2], ...</a:t>
            </a: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This is straight-forward:</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a:t>
            </a:r>
            <a:r>
              <a:rPr kumimoji="0" lang="en-US" sz="15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adjacent_difference</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marL="800100" lvl="2" indent="-57150">
              <a:buNone/>
              <a:defRPr/>
            </a:pPr>
            <a:r>
              <a:rPr lang="en-US" sz="1500" dirty="0">
                <a:solidFill>
                  <a:prstClr val="black"/>
                </a:solidFill>
                <a:latin typeface="Consolas" panose="020B0609020204030204" pitchFamily="49" charset="0"/>
              </a:rPr>
              <a:t>    </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double array1[], std::</a:t>
            </a:r>
            <a:r>
              <a:rPr kumimoji="0" lang="en-US" sz="15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begin1, std::</a:t>
            </a:r>
            <a:r>
              <a:rPr kumimoji="0" lang="en-US" sz="15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end1,</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array2[], std::</a:t>
            </a:r>
            <a:r>
              <a:rPr kumimoji="0" lang="en-US" sz="15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begin2</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x0{ array1[begin1] };</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array2[begin2] = x0;</a:t>
            </a:r>
          </a:p>
          <a:p>
            <a:pPr marL="800100" lvl="2" indent="-57150">
              <a:buNone/>
              <a:defRPr/>
            </a:pPr>
            <a:endPar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for ( std::</a:t>
            </a:r>
            <a:r>
              <a:rPr kumimoji="0" lang="en-US" sz="15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k1{begin1 + 1}, k2{begin2 + 1};</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k1 &lt; end1; ++k1, ++k2 ) {</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x1{ array1[k1] };</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array2[k2] = array1[k1] - x0;</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x0 = x1;</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marL="800100" lvl="2" indent="-57150">
              <a:buNone/>
              <a:defRPr/>
            </a:pPr>
            <a:r>
              <a:rPr kumimoji="0" lang="en-US" sz="15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marL="457200" lvl="1" indent="0">
              <a:buNone/>
            </a:pPr>
            <a:endParaRPr lang="en-CA" dirty="0"/>
          </a:p>
        </p:txBody>
      </p:sp>
    </p:spTree>
    <p:extLst>
      <p:ext uri="{BB962C8B-B14F-4D97-AF65-F5344CB8AC3E}">
        <p14:creationId xmlns:p14="http://schemas.microsoft.com/office/powerpoint/2010/main" val="24789249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73833</TotalTime>
  <Words>1355</Words>
  <Application>Microsoft Office PowerPoint</Application>
  <PresentationFormat>On-screen Show (4:3)</PresentationFormat>
  <Paragraphs>197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Consolas</vt:lpstr>
      <vt:lpstr>Constantia</vt:lpstr>
      <vt:lpstr>Georgia</vt:lpstr>
      <vt:lpstr>Times New Roman</vt:lpstr>
      <vt:lpstr>Custom Design</vt:lpstr>
      <vt:lpstr>Adjacent difference</vt:lpstr>
      <vt:lpstr>Outline</vt:lpstr>
      <vt:lpstr>Introduction</vt:lpstr>
      <vt:lpstr>Implementation</vt:lpstr>
      <vt:lpstr>Example</vt:lpstr>
      <vt:lpstr>Problem</vt:lpstr>
      <vt:lpstr>A better implementation</vt:lpstr>
      <vt:lpstr>A better implementation</vt:lpstr>
      <vt:lpstr>Generalizing the range</vt:lpstr>
      <vt:lpstr>Generalizing the operation</vt:lpstr>
      <vt:lpstr>Example 1</vt:lpstr>
      <vt:lpstr>Example 2</vt:lpstr>
      <vt:lpstr>The standard library</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1498</cp:revision>
  <dcterms:created xsi:type="dcterms:W3CDTF">2009-09-11T23:00:44Z</dcterms:created>
  <dcterms:modified xsi:type="dcterms:W3CDTF">2021-11-27T03:42:46Z</dcterms:modified>
</cp:coreProperties>
</file>